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57" r:id="rId6"/>
    <p:sldId id="260" r:id="rId7"/>
    <p:sldId id="274" r:id="rId8"/>
    <p:sldId id="284" r:id="rId9"/>
    <p:sldId id="290" r:id="rId10"/>
    <p:sldId id="295" r:id="rId11"/>
    <p:sldId id="298" r:id="rId12"/>
    <p:sldId id="297" r:id="rId13"/>
    <p:sldId id="296" r:id="rId14"/>
    <p:sldId id="266" r:id="rId15"/>
    <p:sldId id="303" r:id="rId16"/>
    <p:sldId id="302" r:id="rId17"/>
    <p:sldId id="288" r:id="rId18"/>
    <p:sldId id="289" r:id="rId19"/>
    <p:sldId id="294" r:id="rId20"/>
    <p:sldId id="273" r:id="rId21"/>
    <p:sldId id="293" r:id="rId22"/>
    <p:sldId id="292" r:id="rId23"/>
    <p:sldId id="270" r:id="rId24"/>
    <p:sldId id="279" r:id="rId25"/>
    <p:sldId id="286" r:id="rId26"/>
    <p:sldId id="275" r:id="rId27"/>
    <p:sldId id="262" r:id="rId28"/>
    <p:sldId id="263" r:id="rId29"/>
    <p:sldId id="280" r:id="rId30"/>
    <p:sldId id="264" r:id="rId31"/>
    <p:sldId id="300" r:id="rId32"/>
    <p:sldId id="301" r:id="rId33"/>
    <p:sldId id="299" r:id="rId34"/>
    <p:sldId id="267" r:id="rId35"/>
    <p:sldId id="261" r:id="rId3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7806" autoAdjust="0"/>
  </p:normalViewPr>
  <p:slideViewPr>
    <p:cSldViewPr snapToGrid="0" showGuides="1">
      <p:cViewPr varScale="1">
        <p:scale>
          <a:sx n="97" d="100"/>
          <a:sy n="97" d="100"/>
        </p:scale>
        <p:origin x="2524" y="56"/>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2026/1/17</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それでは、本研究の背景についてご説明します。</a:t>
            </a:r>
          </a:p>
          <a:p>
            <a:r>
              <a:rPr kumimoji="1" lang="ja-JP" altLang="en-US" sz="1200" b="0" kern="1200" dirty="0">
                <a:solidFill>
                  <a:schemeClr val="tx1"/>
                </a:solidFill>
                <a:effectLst/>
                <a:latin typeface="+mn-lt"/>
                <a:ea typeface="+mn-ea"/>
                <a:cs typeface="+mn-cs"/>
              </a:rPr>
              <a:t>近年、</a:t>
            </a:r>
            <a:r>
              <a:rPr kumimoji="1" lang="en-US" altLang="ja-JP" sz="1200" b="0" kern="1200" dirty="0">
                <a:solidFill>
                  <a:schemeClr val="tx1"/>
                </a:solidFill>
                <a:effectLst/>
                <a:latin typeface="+mn-lt"/>
                <a:ea typeface="+mn-ea"/>
                <a:cs typeface="+mn-cs"/>
              </a:rPr>
              <a:t>AI</a:t>
            </a:r>
            <a:r>
              <a:rPr kumimoji="1" lang="ja-JP" altLang="en-US" sz="1200" b="0" kern="1200" dirty="0">
                <a:solidFill>
                  <a:schemeClr val="tx1"/>
                </a:solidFill>
                <a:effectLst/>
                <a:latin typeface="+mn-lt"/>
                <a:ea typeface="+mn-ea"/>
                <a:cs typeface="+mn-cs"/>
              </a:rPr>
              <a:t>や</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といった次世代通信技術の発展に伴い、データセンター等のハードウェアには</a:t>
            </a:r>
            <a:r>
              <a:rPr kumimoji="1" lang="en-US" altLang="ja-JP" sz="1200" b="0" kern="1200" dirty="0">
                <a:solidFill>
                  <a:schemeClr val="tx1"/>
                </a:solidFill>
                <a:effectLst/>
                <a:latin typeface="+mn-lt"/>
                <a:ea typeface="+mn-ea"/>
                <a:cs typeface="+mn-cs"/>
              </a:rPr>
              <a:t>100 GHz</a:t>
            </a:r>
            <a:r>
              <a:rPr kumimoji="1" lang="ja-JP" altLang="en-US" sz="1200" b="0" kern="1200" dirty="0">
                <a:solidFill>
                  <a:schemeClr val="tx1"/>
                </a:solidFill>
                <a:effectLst/>
                <a:latin typeface="+mn-lt"/>
                <a:ea typeface="+mn-ea"/>
                <a:cs typeface="+mn-cs"/>
              </a:rPr>
              <a:t>帯の通信性能が必要とされています。しかし周波数が上がると、誘電体基板の誘電損失と配線の表皮効果による損失により、信号減衰が発生します。</a:t>
            </a:r>
          </a:p>
          <a:p>
            <a:r>
              <a:rPr kumimoji="1" lang="ja-JP" altLang="en-US" sz="1200" b="0" kern="1200" dirty="0">
                <a:solidFill>
                  <a:schemeClr val="tx1"/>
                </a:solidFill>
                <a:effectLst/>
                <a:latin typeface="+mn-lt"/>
                <a:ea typeface="+mn-ea"/>
                <a:cs typeface="+mn-cs"/>
              </a:rPr>
              <a:t>これまで、一般的な電子機器で用いられるガラスエポキシ基板の</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や、高周波用の低損失基板の</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の誘電率を測定し、誘電損失による信号減衰について検討してきました。</a:t>
            </a:r>
          </a:p>
          <a:p>
            <a:r>
              <a:rPr kumimoji="1" lang="ja-JP" altLang="en-US" sz="1200" b="0" kern="1200" dirty="0">
                <a:solidFill>
                  <a:schemeClr val="tx1"/>
                </a:solidFill>
                <a:effectLst/>
                <a:latin typeface="+mn-lt"/>
                <a:ea typeface="+mn-ea"/>
                <a:cs typeface="+mn-cs"/>
              </a:rPr>
              <a:t>しかし、もう一つの信号減衰の要因である表皮効果については、誘電体と銅箔を接続する表面粗さが影響し、表面粗さを含めた信号損失については検討されていません。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そこで本研究では、表面粗さによる信号減衰を評価することを目的として、</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法により、</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の複素誘電率と導電率を測定しました。測定値から減衰定数を算出し、表面粗さが電気伝導性に与える影響を検討します。</a:t>
            </a: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今回、測定対象とした基板材料についてご説明します。</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という低損失材料で、高速通信機器に用いられています。</a:t>
            </a:r>
            <a:endParaRPr kumimoji="1" lang="en-US" altLang="ja-JP"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tx1"/>
                </a:solidFill>
                <a:effectLst/>
                <a:latin typeface="+mn-lt"/>
                <a:ea typeface="+mn-ea"/>
                <a:cs typeface="+mn-cs"/>
              </a:rPr>
              <a:t>近年の</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等の高周波通信では、</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のような高性能基板の特性を正確に評価し、設計やシミュレーションに反映させることが不可欠となっています。</a:t>
            </a:r>
          </a:p>
          <a:p>
            <a:endParaRPr kumimoji="1" lang="en-US" altLang="ja-JP"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複素誘電率の測定法としては、いくつかの手法がありますが、</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のような高周波帯での低損失材料の測定には、共振法が適しています。特に、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法は有効な手法です。</a:t>
            </a:r>
          </a:p>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法では誘電率だけでなく、導電率の測定も可能です。</a:t>
            </a: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法の測定原理と手順について詳しく説明します。</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とは「平衡形円板共振器」のことで、このような構成になっています。</a:t>
            </a:r>
          </a:p>
          <a:p>
            <a:r>
              <a:rPr kumimoji="1" lang="ja-JP" altLang="en-US" sz="1200" b="0" kern="1200" dirty="0">
                <a:solidFill>
                  <a:schemeClr val="tx1"/>
                </a:solidFill>
                <a:effectLst/>
                <a:latin typeface="+mn-lt"/>
                <a:ea typeface="+mn-ea"/>
                <a:cs typeface="+mn-cs"/>
              </a:rPr>
              <a:t>測定では、測定対象の誘電体基板</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枚を用意して、中央に銅板電極を挿入し、上下から銅電極により圧着します。一方の電極から</a:t>
            </a:r>
            <a:r>
              <a:rPr kumimoji="1" lang="en-US" altLang="ja-JP" sz="1200" b="0" kern="1200" dirty="0">
                <a:solidFill>
                  <a:schemeClr val="tx1"/>
                </a:solidFill>
                <a:effectLst/>
                <a:latin typeface="+mn-lt"/>
                <a:ea typeface="+mn-ea"/>
                <a:cs typeface="+mn-cs"/>
              </a:rPr>
              <a:t>RF</a:t>
            </a:r>
            <a:r>
              <a:rPr kumimoji="1" lang="ja-JP" altLang="en-US" sz="1200" b="0" kern="1200" dirty="0">
                <a:solidFill>
                  <a:schemeClr val="tx1"/>
                </a:solidFill>
                <a:effectLst/>
                <a:latin typeface="+mn-lt"/>
                <a:ea typeface="+mn-ea"/>
                <a:cs typeface="+mn-cs"/>
              </a:rPr>
              <a:t>信号を入力すると、銅電極と試料間に、電極の共振周波数で</a:t>
            </a:r>
            <a:r>
              <a:rPr kumimoji="1" lang="en-US" altLang="ja-JP" sz="1200" b="0" kern="1200" dirty="0">
                <a:solidFill>
                  <a:schemeClr val="tx1"/>
                </a:solidFill>
                <a:effectLst/>
                <a:latin typeface="+mn-lt"/>
                <a:ea typeface="+mn-ea"/>
                <a:cs typeface="+mn-cs"/>
              </a:rPr>
              <a:t>TM0m0</a:t>
            </a:r>
            <a:r>
              <a:rPr kumimoji="1" lang="ja-JP" altLang="en-US" sz="1200" b="0" kern="1200" dirty="0">
                <a:solidFill>
                  <a:schemeClr val="tx1"/>
                </a:solidFill>
                <a:effectLst/>
                <a:latin typeface="+mn-lt"/>
                <a:ea typeface="+mn-ea"/>
                <a:cs typeface="+mn-cs"/>
              </a:rPr>
              <a:t>モードの共振信号が発生します。ベクトル・ネットワーク・アナライザ、</a:t>
            </a:r>
            <a:r>
              <a:rPr kumimoji="1" lang="en-US" altLang="ja-JP" sz="1200" b="0" kern="1200" dirty="0">
                <a:solidFill>
                  <a:schemeClr val="tx1"/>
                </a:solidFill>
                <a:effectLst/>
                <a:latin typeface="+mn-lt"/>
                <a:ea typeface="+mn-ea"/>
                <a:cs typeface="+mn-cs"/>
              </a:rPr>
              <a:t>VNA</a:t>
            </a:r>
            <a:r>
              <a:rPr kumimoji="1" lang="ja-JP" altLang="en-US" sz="1200" b="0" kern="1200" dirty="0">
                <a:solidFill>
                  <a:schemeClr val="tx1"/>
                </a:solidFill>
                <a:effectLst/>
                <a:latin typeface="+mn-lt"/>
                <a:ea typeface="+mn-ea"/>
                <a:cs typeface="+mn-cs"/>
              </a:rPr>
              <a:t>と呼ばれる測定機器を用いて、共振ピークを求めることで、信号の透過特性、つまり</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パラメータの一つである</a:t>
            </a:r>
            <a:r>
              <a:rPr kumimoji="1" lang="en-US" altLang="ja-JP" sz="1200" b="0" kern="1200" dirty="0">
                <a:solidFill>
                  <a:schemeClr val="tx1"/>
                </a:solidFill>
                <a:effectLst/>
                <a:latin typeface="+mn-lt"/>
                <a:ea typeface="+mn-ea"/>
                <a:cs typeface="+mn-cs"/>
              </a:rPr>
              <a:t>S21</a:t>
            </a:r>
            <a:r>
              <a:rPr kumimoji="1" lang="ja-JP" altLang="en-US" sz="1200" b="0" kern="1200" dirty="0">
                <a:solidFill>
                  <a:schemeClr val="tx1"/>
                </a:solidFill>
                <a:effectLst/>
                <a:latin typeface="+mn-lt"/>
                <a:ea typeface="+mn-ea"/>
                <a:cs typeface="+mn-cs"/>
              </a:rPr>
              <a:t>を測定します。</a:t>
            </a:r>
          </a:p>
          <a:p>
            <a:r>
              <a:rPr kumimoji="1" lang="ja-JP" altLang="en-US" sz="1200" b="0" kern="1200" dirty="0">
                <a:solidFill>
                  <a:schemeClr val="tx1"/>
                </a:solidFill>
                <a:effectLst/>
                <a:latin typeface="+mn-lt"/>
                <a:ea typeface="+mn-ea"/>
                <a:cs typeface="+mn-cs"/>
              </a:rPr>
              <a:t>測定手順としては、まずエッチング処理で銅箔を取り除いた</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枚の</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の間に標準銅箔を挿入して、基板の誘電率を測定します。次に、銅箔を残した</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を測定し、先ほど得た誘電率の値を基準として、実基板の導電率を算出するという流れです。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それでは、ここから実験結果をご紹介していきます。</a:t>
            </a:r>
          </a:p>
          <a:p>
            <a:r>
              <a:rPr kumimoji="1" lang="ja-JP" altLang="en-US" sz="1200" b="0" kern="1200" dirty="0">
                <a:solidFill>
                  <a:schemeClr val="tx1"/>
                </a:solidFill>
                <a:effectLst/>
                <a:latin typeface="+mn-lt"/>
                <a:ea typeface="+mn-ea"/>
                <a:cs typeface="+mn-cs"/>
              </a:rPr>
              <a:t>まず、</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パラメータの測定結果です。誘電率を求めるにも導電率を求めるにも、この</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が基本となります。このグラフの山状に盛り上がった部分が共振ピークです。共振ピークの周波数、つまりピークが立っている位置は基板の比誘電率によって決まります。また、このピークの鋭さに注目してください。この鋭さは</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値という値で表されます。</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値は、共振周波数</a:t>
            </a:r>
            <a:r>
              <a:rPr kumimoji="1" lang="en-US" altLang="ja-JP" sz="1200" b="0" kern="1200" dirty="0">
                <a:solidFill>
                  <a:schemeClr val="tx1"/>
                </a:solidFill>
                <a:effectLst/>
                <a:latin typeface="+mn-lt"/>
                <a:ea typeface="+mn-ea"/>
                <a:cs typeface="+mn-cs"/>
              </a:rPr>
              <a:t>f0</a:t>
            </a:r>
            <a:r>
              <a:rPr kumimoji="1" lang="ja-JP" altLang="en-US" sz="1200" b="0" kern="1200" dirty="0">
                <a:solidFill>
                  <a:schemeClr val="tx1"/>
                </a:solidFill>
                <a:effectLst/>
                <a:latin typeface="+mn-lt"/>
                <a:ea typeface="+mn-ea"/>
                <a:cs typeface="+mn-cs"/>
              </a:rPr>
              <a:t>を半値幅</a:t>
            </a:r>
            <a:r>
              <a:rPr kumimoji="1" lang="en-US" altLang="ja-JP" sz="1200" b="0" kern="1200" dirty="0" err="1">
                <a:solidFill>
                  <a:schemeClr val="tx1"/>
                </a:solidFill>
                <a:effectLst/>
                <a:latin typeface="+mn-lt"/>
                <a:ea typeface="+mn-ea"/>
                <a:cs typeface="+mn-cs"/>
              </a:rPr>
              <a:t>Δf</a:t>
            </a:r>
            <a:r>
              <a:rPr kumimoji="1" lang="ja-JP" altLang="en-US" sz="1200" b="0" kern="1200" dirty="0">
                <a:solidFill>
                  <a:schemeClr val="tx1"/>
                </a:solidFill>
                <a:effectLst/>
                <a:latin typeface="+mn-lt"/>
                <a:ea typeface="+mn-ea"/>
                <a:cs typeface="+mn-cs"/>
              </a:rPr>
              <a:t>で割った値として定義され、基板の損失が小さいほど大きくなります。</a:t>
            </a:r>
          </a:p>
          <a:p>
            <a:r>
              <a:rPr kumimoji="1" lang="ja-JP" altLang="en-US" sz="1200" b="0" kern="1200" dirty="0">
                <a:solidFill>
                  <a:schemeClr val="tx1"/>
                </a:solidFill>
                <a:effectLst/>
                <a:latin typeface="+mn-lt"/>
                <a:ea typeface="+mn-ea"/>
                <a:cs typeface="+mn-cs"/>
              </a:rPr>
              <a:t>ここで得られた結果は、共振ピークが鋭く立っており、ピークの形が崩れていません。このように良好なピークが得られたことは、測定が成功していることを示しています。</a:t>
            </a:r>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次に、複素誘電率の測定結果をご説明します。</a:t>
            </a:r>
          </a:p>
          <a:p>
            <a:r>
              <a:rPr kumimoji="1" lang="ja-JP" altLang="en-US" sz="1200" b="0" kern="1200" dirty="0">
                <a:solidFill>
                  <a:schemeClr val="tx1"/>
                </a:solidFill>
                <a:effectLst/>
                <a:latin typeface="+mn-lt"/>
                <a:ea typeface="+mn-ea"/>
                <a:cs typeface="+mn-cs"/>
              </a:rPr>
              <a:t>測定した</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パラメータから、共振ピークの</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値を用いて、誘電損失を計算しました。</a:t>
            </a:r>
          </a:p>
          <a:p>
            <a:r>
              <a:rPr kumimoji="1" lang="ja-JP" altLang="en-US" sz="1200" b="0" kern="1200" dirty="0">
                <a:solidFill>
                  <a:schemeClr val="tx1"/>
                </a:solidFill>
                <a:effectLst/>
                <a:latin typeface="+mn-lt"/>
                <a:ea typeface="+mn-ea"/>
                <a:cs typeface="+mn-cs"/>
              </a:rPr>
              <a:t>左側のグラフの比誘電率</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は、測定周波数域でほぼ一定の値を示しています。</a:t>
            </a:r>
          </a:p>
          <a:p>
            <a:r>
              <a:rPr kumimoji="1" lang="ja-JP" altLang="en-US" sz="1200" b="0" kern="1200" dirty="0">
                <a:solidFill>
                  <a:schemeClr val="tx1"/>
                </a:solidFill>
                <a:effectLst/>
                <a:latin typeface="+mn-lt"/>
                <a:ea typeface="+mn-ea"/>
                <a:cs typeface="+mn-cs"/>
              </a:rPr>
              <a:t>これに対し、右側は誘電損失</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の周波数特性を示しています。</a:t>
            </a:r>
          </a:p>
          <a:p>
            <a:r>
              <a:rPr kumimoji="1" lang="ja-JP" altLang="en-US" sz="1200" b="0" kern="1200" dirty="0">
                <a:solidFill>
                  <a:schemeClr val="tx1"/>
                </a:solidFill>
                <a:effectLst/>
                <a:latin typeface="+mn-lt"/>
                <a:ea typeface="+mn-ea"/>
                <a:cs typeface="+mn-cs"/>
              </a:rPr>
              <a:t>ご覧のように、誘電損失は周波数の上昇とともに増加する傾向が見られます。</a:t>
            </a:r>
          </a:p>
          <a:p>
            <a:r>
              <a:rPr kumimoji="1" lang="ja-JP" altLang="en-US" sz="1200" b="0" kern="1200" dirty="0">
                <a:solidFill>
                  <a:schemeClr val="tx1"/>
                </a:solidFill>
                <a:effectLst/>
                <a:latin typeface="+mn-lt"/>
                <a:ea typeface="+mn-ea"/>
                <a:cs typeface="+mn-cs"/>
              </a:rPr>
              <a:t>つまり、高周波になるほど、材料内での損失が大きくなるということです。</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次に、導電率の測定結果です。</a:t>
            </a:r>
          </a:p>
          <a:p>
            <a:r>
              <a:rPr kumimoji="1" lang="ja-JP" altLang="en-US" sz="1200" b="0" kern="1200" dirty="0">
                <a:solidFill>
                  <a:schemeClr val="tx1"/>
                </a:solidFill>
                <a:effectLst/>
                <a:latin typeface="+mn-lt"/>
                <a:ea typeface="+mn-ea"/>
                <a:cs typeface="+mn-cs"/>
              </a:rPr>
              <a:t>ここで得られた導電率は、表面粗さによる損失を含んだ実効導電率となります。注目すべき点は、周波数が高くなるほど実効導電率が低下しているという結果です。</a:t>
            </a:r>
          </a:p>
          <a:p>
            <a:r>
              <a:rPr kumimoji="1" lang="ja-JP" altLang="en-US" sz="1200" b="0" kern="1200" dirty="0">
                <a:solidFill>
                  <a:schemeClr val="tx1"/>
                </a:solidFill>
                <a:effectLst/>
                <a:latin typeface="+mn-lt"/>
                <a:ea typeface="+mn-ea"/>
                <a:cs typeface="+mn-cs"/>
              </a:rPr>
              <a:t>なぜこのようなことが起きるのか。それは、周波数の上昇に伴い表皮深さが浅くなるためです。電流が導体表面の凹凸、つまり表面粗さの影響を強く受けるようになるという物理的メカニズムによるものです。</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2026/1/17</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200.png"/><Relationship Id="rId5" Type="http://schemas.openxmlformats.org/officeDocument/2006/relationships/image" Target="../media/image35.png"/><Relationship Id="rId10" Type="http://schemas.openxmlformats.org/officeDocument/2006/relationships/image" Target="../media/image10.emf"/><Relationship Id="rId4" Type="http://schemas.openxmlformats.org/officeDocument/2006/relationships/image" Target="../media/image110.png"/><Relationship Id="rId9"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3.svg"/></Relationships>
</file>

<file path=ppt/slides/_rels/slide27.xml.rels><?xml version="1.0" encoding="UTF-8" standalone="yes"?>
<Relationships xmlns="http://schemas.openxmlformats.org/package/2006/relationships"><Relationship Id="rId8" Type="http://schemas.openxmlformats.org/officeDocument/2006/relationships/image" Target="../media/image59.emf"/><Relationship Id="rId7" Type="http://schemas.openxmlformats.org/officeDocument/2006/relationships/image" Target="../media/image58.png"/><Relationship Id="rId12"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emf"/><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8.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9.emf"/><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10.emf"/><Relationship Id="rId4" Type="http://schemas.openxmlformats.org/officeDocument/2006/relationships/image" Target="../media/image58.png"/><Relationship Id="rId9" Type="http://schemas.openxmlformats.org/officeDocument/2006/relationships/image" Target="../media/image6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減衰定数の比較結果</a:t>
            </a:r>
          </a:p>
          <a:p>
            <a:pPr>
              <a:lnSpc>
                <a:spcPct val="107000"/>
              </a:lnSpc>
              <a:spcAft>
                <a:spcPts val="800"/>
              </a:spcAft>
            </a:pPr>
            <a:r>
              <a:rPr lang="ja-JP" altLang="en-US" sz="2000" kern="100" dirty="0">
                <a:latin typeface="+mn-ea"/>
                <a:cs typeface="Times New Roman" panose="02020603050405020304" pitchFamily="18" charset="0"/>
              </a:rPr>
              <a:t>・実効導電率使用時は高周波域で増大</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572001"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・従来モデルとの顕著な差</a:t>
            </a:r>
          </a:p>
          <a:p>
            <a:pPr>
              <a:lnSpc>
                <a:spcPct val="107000"/>
              </a:lnSpc>
              <a:spcAft>
                <a:spcPts val="800"/>
              </a:spcAft>
            </a:pPr>
            <a:r>
              <a:rPr lang="ja-JP" altLang="en-US" sz="2000" kern="100" dirty="0">
                <a:latin typeface="+mn-ea"/>
                <a:cs typeface="Times New Roman" panose="02020603050405020304" pitchFamily="18" charset="0"/>
              </a:rPr>
              <a:t>・今後：</a:t>
            </a:r>
            <a:r>
              <a:rPr lang="en-US" altLang="ja-JP" sz="2000" kern="100" dirty="0">
                <a:latin typeface="+mn-ea"/>
                <a:cs typeface="Times New Roman" panose="02020603050405020304" pitchFamily="18" charset="0"/>
              </a:rPr>
              <a:t>FDTD</a:t>
            </a:r>
            <a:r>
              <a:rPr lang="ja-JP" altLang="en-US" sz="2000" kern="100" dirty="0">
                <a:latin typeface="+mn-ea"/>
                <a:cs typeface="Times New Roman" panose="02020603050405020304" pitchFamily="18" charset="0"/>
              </a:rPr>
              <a:t>解析で妥当性を検証</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en-US" altLang="ja-JP" dirty="0"/>
              <a:t>BCDR</a:t>
            </a:r>
            <a:r>
              <a:rPr lang="ja-JP" altLang="en-US" dirty="0"/>
              <a:t>法による</a:t>
            </a: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減衰定数の算出と表面粗さの影響評価</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66803"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347312"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03990"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454437"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38803"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4219312"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6948634"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8176700"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7278268"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90991601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a:solidFill>
                            <a:schemeClr val="bg1">
                              <a:lumMod val="65000"/>
                            </a:schemeClr>
                          </a:solidFill>
                          <a:effectLst/>
                          <a:latin typeface="+mn-ea"/>
                          <a:ea typeface="+mn-ea"/>
                        </a:rPr>
                        <a:t>L-6504C2</a:t>
                      </a:r>
                    </a:p>
                    <a:p>
                      <a:pPr algn="ctr" fontAlgn="ctr"/>
                      <a:r>
                        <a:rPr lang="en-US" sz="1800" b="0" i="0" u="none" strike="noStrike">
                          <a:solidFill>
                            <a:schemeClr val="bg1">
                              <a:lumMod val="65000"/>
                            </a:schemeClr>
                          </a:solidFill>
                          <a:effectLst/>
                          <a:latin typeface="+mn-ea"/>
                          <a:ea typeface="+mn-ea"/>
                        </a:rPr>
                        <a:t>(FR-4)</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a:solidFill>
                            <a:schemeClr val="bg1">
                              <a:lumMod val="65000"/>
                            </a:schemeClr>
                          </a:solidFill>
                          <a:effectLst/>
                          <a:latin typeface="+mn-ea"/>
                          <a:ea typeface="+mn-ea"/>
                        </a:rPr>
                        <a:t>東芝ケミカル</a:t>
                      </a:r>
                      <a:endParaRPr lang="ja-JP" alt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bg1">
                              <a:lumMod val="65000"/>
                            </a:schemeClr>
                          </a:solidFill>
                          <a:effectLst/>
                          <a:latin typeface="+mn-ea"/>
                          <a:ea typeface="+mn-ea"/>
                        </a:rPr>
                        <a:t>0.3mm</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bg1">
                              <a:lumMod val="65000"/>
                            </a:schemeClr>
                          </a:solidFill>
                          <a:effectLst/>
                          <a:latin typeface="+mn-ea"/>
                          <a:ea typeface="+mn-ea"/>
                        </a:rPr>
                        <a:t>高耐久性、高熱伝導性、低価格であり、</a:t>
                      </a:r>
                      <a:r>
                        <a:rPr lang="en-US" altLang="ja-JP" sz="1800" b="0" i="0" u="none" strike="noStrike" dirty="0">
                          <a:solidFill>
                            <a:schemeClr val="bg1">
                              <a:lumMod val="65000"/>
                            </a:schemeClr>
                          </a:solidFill>
                          <a:effectLst/>
                          <a:latin typeface="+mn-ea"/>
                          <a:ea typeface="+mn-ea"/>
                        </a:rPr>
                        <a:t>1GHz</a:t>
                      </a:r>
                      <a:r>
                        <a:rPr lang="ja-JP" altLang="en-US" sz="1800" b="0" i="0" u="none" strike="noStrike" dirty="0">
                          <a:solidFill>
                            <a:schemeClr val="bg1">
                              <a:lumMod val="65000"/>
                            </a:schemeClr>
                          </a:solidFill>
                          <a:effectLst/>
                          <a:latin typeface="+mn-ea"/>
                          <a:ea typeface="+mn-ea"/>
                        </a:rPr>
                        <a:t>以下の帯域でよく使われる。</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805342" y="4974721"/>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5063216" y="5282498"/>
            <a:ext cx="2800812"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正確な特性評価が必要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4177717" y="5482553"/>
            <a:ext cx="8854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1200329"/>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【BCDR</a:t>
            </a:r>
            <a:r>
              <a:rPr lang="ja-JP" altLang="en-US" dirty="0">
                <a:latin typeface="メイリオ" panose="020B0604030504040204" pitchFamily="50" charset="-128"/>
                <a:ea typeface="メイリオ" panose="020B0604030504040204" pitchFamily="50" charset="-128"/>
              </a:rPr>
              <a:t>法の特徴</a:t>
            </a:r>
            <a:r>
              <a:rPr lang="en-US" altLang="ja-JP" dirty="0">
                <a:latin typeface="メイリオ" panose="020B0604030504040204" pitchFamily="50" charset="-128"/>
                <a:ea typeface="メイリオ" panose="020B0604030504040204" pitchFamily="50" charset="-128"/>
              </a:rPr>
              <a:t>】</a:t>
            </a: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高周波帯での低損失材料の測定に適している</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誘電率だけでなく導電率の測定も可能</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MEGTRON6</a:t>
            </a:r>
            <a:r>
              <a:rPr lang="ja-JP" altLang="en-US" dirty="0">
                <a:latin typeface="メイリオ" panose="020B0604030504040204" pitchFamily="50" charset="-128"/>
                <a:ea typeface="メイリオ" panose="020B0604030504040204" pitchFamily="50" charset="-128"/>
              </a:rPr>
              <a:t>のような低損失基板の評価に有効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65" name="グループ化 64">
            <a:extLst>
              <a:ext uri="{FF2B5EF4-FFF2-40B4-BE49-F238E27FC236}">
                <a16:creationId xmlns:a16="http://schemas.microsoft.com/office/drawing/2014/main" id="{189D5DA5-11F9-7261-ADAA-95CB063EFD4B}"/>
              </a:ext>
            </a:extLst>
          </p:cNvPr>
          <p:cNvGrpSpPr/>
          <p:nvPr/>
        </p:nvGrpSpPr>
        <p:grpSpPr>
          <a:xfrm>
            <a:off x="188366" y="1752600"/>
            <a:ext cx="7930231" cy="4274673"/>
            <a:chOff x="188366" y="1752600"/>
            <a:chExt cx="7930231" cy="4274673"/>
          </a:xfrm>
        </p:grpSpPr>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1752600"/>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793936" y="3581537"/>
                <a:ext cx="688202" cy="369332"/>
              </a:xfrm>
              <a:prstGeom prst="rect">
                <a:avLst/>
              </a:prstGeom>
              <a:noFill/>
            </p:spPr>
            <p:txBody>
              <a:bodyPr wrap="square" rtlCol="0">
                <a:spAutoFit/>
              </a:bodyPr>
              <a:lstStyle/>
              <a:p>
                <a:pPr algn="ctr"/>
                <a:r>
                  <a:rPr lang="ja-JP" altLang="en-US" dirty="0">
                    <a:latin typeface="+mn-ea"/>
                  </a:rPr>
                  <a:t>銅箔</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208033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482138" y="3766203"/>
                <a:ext cx="169444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1025403" y="4826944"/>
              <a:ext cx="3336096"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基板の複素誘電率を測定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782501" y="4826944"/>
              <a:ext cx="3336096" cy="1200329"/>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①の誘電率を基準に導電率を算出</a:t>
              </a:r>
            </a:p>
          </p:txBody>
        </p:sp>
      </p:grpSp>
      <p:grpSp>
        <p:nvGrpSpPr>
          <p:cNvPr id="61" name="グループ化 60">
            <a:extLst>
              <a:ext uri="{FF2B5EF4-FFF2-40B4-BE49-F238E27FC236}">
                <a16:creationId xmlns:a16="http://schemas.microsoft.com/office/drawing/2014/main" id="{9BF8F654-557C-9B1D-D899-C570AD20706E}"/>
              </a:ext>
            </a:extLst>
          </p:cNvPr>
          <p:cNvGrpSpPr/>
          <p:nvPr/>
        </p:nvGrpSpPr>
        <p:grpSpPr>
          <a:xfrm>
            <a:off x="880712" y="1293616"/>
            <a:ext cx="7409945" cy="4915512"/>
            <a:chOff x="1151607" y="1229718"/>
            <a:chExt cx="7409945" cy="4915512"/>
          </a:xfrm>
        </p:grpSpPr>
        <p:pic>
          <p:nvPicPr>
            <p:cNvPr id="32" name="図 31" descr="ダイアグラム&#10;&#10;AI 生成コンテンツは誤りを含む可能性があります。">
              <a:extLst>
                <a:ext uri="{FF2B5EF4-FFF2-40B4-BE49-F238E27FC236}">
                  <a16:creationId xmlns:a16="http://schemas.microsoft.com/office/drawing/2014/main" id="{936A07F2-3692-2288-4C83-20F5A5AB0FB5}"/>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1151607" y="1599050"/>
              <a:ext cx="6868156" cy="4546180"/>
            </a:xfrm>
            <a:prstGeom prst="rect">
              <a:avLst/>
            </a:prstGeom>
          </p:spPr>
        </p:pic>
        <p:sp>
          <p:nvSpPr>
            <p:cNvPr id="60" name="テキスト ボックス 59">
              <a:extLst>
                <a:ext uri="{FF2B5EF4-FFF2-40B4-BE49-F238E27FC236}">
                  <a16:creationId xmlns:a16="http://schemas.microsoft.com/office/drawing/2014/main" id="{D7EFFF82-4859-FC31-C385-CA7843DDC579}"/>
                </a:ext>
              </a:extLst>
            </p:cNvPr>
            <p:cNvSpPr txBox="1"/>
            <p:nvPr/>
          </p:nvSpPr>
          <p:spPr>
            <a:xfrm>
              <a:off x="5245750" y="1229718"/>
              <a:ext cx="3315802" cy="400110"/>
            </a:xfrm>
            <a:prstGeom prst="rect">
              <a:avLst/>
            </a:prstGeom>
            <a:noFill/>
          </p:spPr>
          <p:txBody>
            <a:bodyPr wrap="square" rtlCol="0">
              <a:spAutoFit/>
            </a:bodyPr>
            <a:lstStyle/>
            <a:p>
              <a:pPr algn="ctr"/>
              <a:r>
                <a:rPr lang="en-US" altLang="ja-JP" sz="2000" dirty="0">
                  <a:latin typeface="+mn-ea"/>
                </a:rPr>
                <a:t>VNA</a:t>
              </a:r>
              <a:endParaRPr lang="ja-JP" altLang="en-US" sz="2000" dirty="0">
                <a:latin typeface="+mn-ea"/>
              </a:endParaRPr>
            </a:p>
          </p:txBody>
        </p:sp>
      </p:gr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755601" y="5586657"/>
            <a:ext cx="4866266"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共振ピークの周波数と鋭さ（</a:t>
            </a:r>
            <a:r>
              <a:rPr lang="en-US" altLang="ja-JP" sz="2000" kern="100" dirty="0">
                <a:latin typeface="+mn-ea"/>
                <a:cs typeface="Times New Roman" panose="02020603050405020304" pitchFamily="18" charset="0"/>
              </a:rPr>
              <a:t>Q</a:t>
            </a:r>
            <a:r>
              <a:rPr lang="ja-JP" altLang="en-US" sz="2000" kern="100" dirty="0">
                <a:latin typeface="+mn-ea"/>
                <a:cs typeface="Times New Roman" panose="02020603050405020304" pitchFamily="18" charset="0"/>
              </a:rPr>
              <a:t>値）から</a:t>
            </a:r>
          </a:p>
          <a:p>
            <a:pPr>
              <a:lnSpc>
                <a:spcPct val="107000"/>
              </a:lnSpc>
              <a:spcAft>
                <a:spcPts val="800"/>
              </a:spcAft>
            </a:pPr>
            <a:r>
              <a:rPr lang="ja-JP" altLang="en-US" sz="2000" kern="100" dirty="0">
                <a:latin typeface="+mn-ea"/>
                <a:cs typeface="Times New Roman" panose="02020603050405020304" pitchFamily="18" charset="0"/>
              </a:rPr>
              <a:t>誘電率と損失特性を評価</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t="-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0" kern="100" dirty="0" smtClean="0">
                          <a:effectLst/>
                          <a:latin typeface="Cambria Math" panose="02040503050406030204" pitchFamily="18" charset="0"/>
                          <a:cs typeface="Times New Roman" panose="02020603050405020304" pitchFamily="18" charset="0"/>
                        </a:rPr>
                        <m:t>Δ</m:t>
                      </m:r>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t="-42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44662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44662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0841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0841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67606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676063"/>
                <a:ext cx="4522523" cy="408125"/>
              </a:xfrm>
              <a:prstGeom prst="rect">
                <a:avLst/>
              </a:prstGeom>
              <a:blipFill>
                <a:blip r:embed="rId8"/>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08418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084188"/>
                <a:ext cx="2645857" cy="71468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395519"/>
            <a:ext cx="718703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dirty="0">
                <a:latin typeface="+mn-ea"/>
                <a:cs typeface="Times New Roman" panose="02020603050405020304" pitchFamily="18" charset="0"/>
              </a:rPr>
              <a:t>→ 表皮深さの減少と表面粗さの影響</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3.xml><?xml version="1.0" encoding="utf-8"?>
<ds:datastoreItem xmlns:ds="http://schemas.openxmlformats.org/officeDocument/2006/customXml" ds:itemID="{D46948CA-749C-4F57-B9F1-A31806633AC1}">
  <ds:schemaRefs>
    <ds:schemaRef ds:uri="http://schemas.microsoft.com/sharepoint/v3/contenttype/fo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8756</TotalTime>
  <Words>3933</Words>
  <Application>Microsoft Office PowerPoint</Application>
  <PresentationFormat>画面に合わせる (4:3)</PresentationFormat>
  <Paragraphs>307</Paragraphs>
  <Slides>32</Slides>
  <Notes>25</Notes>
  <HiddenSlides>19</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43" baseType="lpstr">
      <vt:lpstr>ＭＳ Ｐゴシック</vt:lpstr>
      <vt:lpstr>ＭＳ 明朝</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S21 セグメントスイープ</vt:lpstr>
      <vt:lpstr>複素誘電率</vt:lpstr>
      <vt:lpstr>導電率</vt:lpstr>
      <vt:lpstr>減衰定数</vt:lpstr>
      <vt:lpstr>結果と課題</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43</cp:revision>
  <cp:lastPrinted>2025-11-18T05:53:12Z</cp:lastPrinted>
  <dcterms:created xsi:type="dcterms:W3CDTF">2025-09-24T05:03:45Z</dcterms:created>
  <dcterms:modified xsi:type="dcterms:W3CDTF">2026-01-17T10:38:55Z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